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4"/>
  </p:notesMasterIdLst>
  <p:sldIdLst>
    <p:sldId id="260" r:id="rId5"/>
    <p:sldId id="258" r:id="rId6"/>
    <p:sldId id="263" r:id="rId7"/>
    <p:sldId id="267" r:id="rId8"/>
    <p:sldId id="359" r:id="rId9"/>
    <p:sldId id="363" r:id="rId10"/>
    <p:sldId id="367" r:id="rId11"/>
    <p:sldId id="273" r:id="rId12"/>
    <p:sldId id="316" r:id="rId13"/>
    <p:sldId id="320" r:id="rId14"/>
    <p:sldId id="321" r:id="rId15"/>
    <p:sldId id="276" r:id="rId16"/>
    <p:sldId id="280" r:id="rId17"/>
    <p:sldId id="279" r:id="rId18"/>
    <p:sldId id="380" r:id="rId19"/>
    <p:sldId id="381" r:id="rId20"/>
    <p:sldId id="382" r:id="rId21"/>
    <p:sldId id="283" r:id="rId22"/>
    <p:sldId id="284" r:id="rId23"/>
    <p:sldId id="377" r:id="rId24"/>
    <p:sldId id="378" r:id="rId25"/>
    <p:sldId id="379" r:id="rId26"/>
    <p:sldId id="285" r:id="rId27"/>
    <p:sldId id="287" r:id="rId28"/>
    <p:sldId id="286" r:id="rId29"/>
    <p:sldId id="383" r:id="rId30"/>
    <p:sldId id="290" r:id="rId31"/>
    <p:sldId id="325" r:id="rId32"/>
    <p:sldId id="326" r:id="rId33"/>
    <p:sldId id="384" r:id="rId34"/>
    <p:sldId id="329" r:id="rId35"/>
    <p:sldId id="328" r:id="rId36"/>
    <p:sldId id="292" r:id="rId37"/>
    <p:sldId id="322" r:id="rId38"/>
    <p:sldId id="295" r:id="rId39"/>
    <p:sldId id="296" r:id="rId40"/>
    <p:sldId id="341" r:id="rId41"/>
    <p:sldId id="338" r:id="rId42"/>
    <p:sldId id="374" r:id="rId43"/>
    <p:sldId id="375" r:id="rId44"/>
    <p:sldId id="299" r:id="rId45"/>
    <p:sldId id="376" r:id="rId46"/>
    <p:sldId id="306" r:id="rId47"/>
    <p:sldId id="308" r:id="rId48"/>
    <p:sldId id="311" r:id="rId49"/>
    <p:sldId id="312" r:id="rId50"/>
    <p:sldId id="313" r:id="rId51"/>
    <p:sldId id="364" r:id="rId52"/>
    <p:sldId id="385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0" autoAdjust="0"/>
    <p:restoredTop sz="94660"/>
  </p:normalViewPr>
  <p:slideViewPr>
    <p:cSldViewPr snapToGrid="0">
      <p:cViewPr varScale="1">
        <p:scale>
          <a:sx n="166" d="100"/>
          <a:sy n="166" d="100"/>
        </p:scale>
        <p:origin x="23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A0C46-519F-4F41-86DE-D0B97A771234}" type="datetimeFigureOut">
              <a:rPr lang="en-US" smtClean="0"/>
              <a:t>12/5/2018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11954-E7F3-C844-8CC5-003BDB878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2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1954-E7F3-C844-8CC5-003BDB8788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70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11954-E7F3-C844-8CC5-003BDB8788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77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0" y="2352017"/>
            <a:ext cx="8904849" cy="825228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rgbClr val="163E8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150" y="3164545"/>
            <a:ext cx="8904849" cy="696255"/>
          </a:xfrm>
        </p:spPr>
        <p:txBody>
          <a:bodyPr anchor="ctr"/>
          <a:lstStyle>
            <a:lvl1pPr marL="0" indent="0" algn="l">
              <a:buNone/>
              <a:defRPr sz="2400" i="1">
                <a:solidFill>
                  <a:srgbClr val="163E8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81B86-CC95-0241-9389-13ED341A13F7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98" y="297411"/>
            <a:ext cx="3325995" cy="9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2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6DEC-5469-B149-A649-FE3AD24300D7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7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048724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14B8B-CC13-3A47-923A-60E7171C7E8C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2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"/>
            <a:ext cx="9499600" cy="86007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27" y="1122630"/>
            <a:ext cx="11466293" cy="49271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74366-A825-0C43-82DC-23FE25753E2B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8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08AA-CF49-114E-BBEE-BC56CB8466AB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2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6539"/>
            <a:ext cx="5181600" cy="4900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6539"/>
            <a:ext cx="5181600" cy="4900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E4C15-E415-F34A-B4CE-262A172A2B90}" type="datetime1">
              <a:rPr lang="en-US" smtClean="0"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0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7303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55650"/>
            <a:ext cx="5157787" cy="45545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871286"/>
            <a:ext cx="5157787" cy="43183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55650"/>
            <a:ext cx="5183188" cy="45545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71286"/>
            <a:ext cx="5183188" cy="43183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57CFD-47D3-794A-A43D-965C62023E3D}" type="datetime1">
              <a:rPr lang="en-US" smtClean="0"/>
              <a:t>12/5/2018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0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5D8AB-B9C0-F141-B093-AD714DAE0917}" type="datetime1">
              <a:rPr lang="en-US" smtClean="0"/>
              <a:t>12/5/2018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40BC6-2311-ED40-A1E8-33062DE09868}" type="datetime1">
              <a:rPr lang="en-US" smtClean="0"/>
              <a:t>12/5/2018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4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68" y="457200"/>
            <a:ext cx="4201657" cy="104567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68" y="1711105"/>
            <a:ext cx="4201657" cy="415788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0368" y="6356350"/>
            <a:ext cx="3011032" cy="365125"/>
          </a:xfrm>
        </p:spPr>
        <p:txBody>
          <a:bodyPr/>
          <a:lstStyle/>
          <a:p>
            <a:fld id="{E8DCEC0B-B28F-9745-9A04-C0E8764A709C}" type="datetime1">
              <a:rPr lang="en-US" smtClean="0"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7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15" y="457200"/>
            <a:ext cx="4210711" cy="1027568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1315" y="1692998"/>
            <a:ext cx="4210711" cy="41759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1315" y="6356350"/>
            <a:ext cx="3020085" cy="365125"/>
          </a:xfrm>
        </p:spPr>
        <p:txBody>
          <a:bodyPr/>
          <a:lstStyle/>
          <a:p>
            <a:fld id="{BFFBD92B-E15E-FA4C-87DF-A3FB78D86EBD}" type="datetime1">
              <a:rPr lang="en-US" smtClean="0"/>
              <a:t>12/5/2018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41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5464098" y="3700916"/>
            <a:ext cx="6727902" cy="315708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241300" y="1"/>
            <a:ext cx="9499600" cy="1054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61727" y="1352096"/>
            <a:ext cx="11466293" cy="469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7383A-25E2-864D-AEE7-22DD38E3A635}" type="datetime1">
              <a:rPr lang="en-US" smtClean="0"/>
              <a:t>12/5/2018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2018 Gurobi Optimization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1BCB8-F2EC-44BC-BF78-28665121FBC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712" y="231972"/>
            <a:ext cx="2065181" cy="61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6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163E8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stoprog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39150" y="2352017"/>
            <a:ext cx="9406048" cy="825228"/>
          </a:xfrm>
        </p:spPr>
        <p:txBody>
          <a:bodyPr>
            <a:normAutofit fontScale="90000"/>
          </a:bodyPr>
          <a:lstStyle/>
          <a:p>
            <a:r>
              <a:rPr lang="en-US" dirty="0"/>
              <a:t>Solving Simple Stochastic Optimization Problems with </a:t>
            </a:r>
            <a:r>
              <a:rPr lang="en-US" dirty="0" err="1"/>
              <a:t>Gurobi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30972" y="3442191"/>
            <a:ext cx="8904849" cy="696255"/>
          </a:xfrm>
        </p:spPr>
        <p:txBody>
          <a:bodyPr/>
          <a:lstStyle/>
          <a:p>
            <a:r>
              <a:rPr lang="en-US" dirty="0"/>
              <a:t>… and why you should know about it</a:t>
            </a:r>
          </a:p>
        </p:txBody>
      </p:sp>
    </p:spTree>
    <p:extLst>
      <p:ext uri="{BB962C8B-B14F-4D97-AF65-F5344CB8AC3E}">
        <p14:creationId xmlns:p14="http://schemas.microsoft.com/office/powerpoint/2010/main" val="394637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727" y="1122630"/>
            <a:ext cx="11466293" cy="55689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endParaRPr lang="en-US" dirty="0"/>
          </a:p>
          <a:p>
            <a:r>
              <a:rPr lang="en-US" dirty="0"/>
              <a:t>In Reality…</a:t>
            </a:r>
          </a:p>
          <a:p>
            <a:pPr lvl="1"/>
            <a:r>
              <a:rPr lang="en-US" dirty="0"/>
              <a:t>Procurement costs depend on volume</a:t>
            </a:r>
          </a:p>
          <a:p>
            <a:pPr lvl="1"/>
            <a:r>
              <a:rPr lang="en-US" dirty="0"/>
              <a:t>Multiple selling channels</a:t>
            </a:r>
          </a:p>
          <a:p>
            <a:pPr lvl="1"/>
            <a:r>
              <a:rPr lang="en-US" dirty="0"/>
              <a:t>Liquidation subject to capacity</a:t>
            </a:r>
          </a:p>
          <a:p>
            <a:pPr lvl="1"/>
            <a:r>
              <a:rPr lang="en-US" dirty="0"/>
              <a:t>Multiple-items</a:t>
            </a:r>
          </a:p>
          <a:p>
            <a:pPr lvl="1"/>
            <a:r>
              <a:rPr lang="en-US" dirty="0"/>
              <a:t>Substitution</a:t>
            </a:r>
          </a:p>
          <a:p>
            <a:pPr lvl="1"/>
            <a:r>
              <a:rPr lang="en-US" dirty="0"/>
              <a:t>… but fit within MIPs/LPs framework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422449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</a:t>
            </a:r>
            <a:r>
              <a:rPr lang="en-US" b="1" dirty="0">
                <a:solidFill>
                  <a:srgbClr val="163E86"/>
                </a:solidFill>
              </a:rPr>
              <a:t>how much inventory to buy</a:t>
            </a:r>
            <a:r>
              <a:rPr lang="en-US" dirty="0"/>
              <a:t>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b="1" dirty="0">
                <a:solidFill>
                  <a:srgbClr val="163E86"/>
                </a:solidFill>
              </a:rPr>
              <a:t>First Stage Decision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90103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</a:t>
            </a:r>
            <a:r>
              <a:rPr lang="en-US" b="1" dirty="0">
                <a:solidFill>
                  <a:srgbClr val="163E86"/>
                </a:solidFill>
              </a:rPr>
              <a:t>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163E86"/>
                </a:solidFill>
              </a:rPr>
              <a:t>Uncertain/Random variable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315558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b="1" dirty="0">
                <a:solidFill>
                  <a:srgbClr val="163E86"/>
                </a:solidFill>
              </a:rPr>
              <a:t>Sell tomorrow</a:t>
            </a:r>
            <a:r>
              <a:rPr lang="en-US" dirty="0"/>
              <a:t>, depending on demand</a:t>
            </a:r>
          </a:p>
          <a:p>
            <a:r>
              <a:rPr lang="en-US" b="1" dirty="0">
                <a:solidFill>
                  <a:srgbClr val="163E86"/>
                </a:solidFill>
              </a:rPr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163E86"/>
                </a:solidFill>
              </a:rPr>
              <a:t>Second Stage Variables</a:t>
            </a:r>
          </a:p>
          <a:p>
            <a:pPr lvl="1"/>
            <a:r>
              <a:rPr lang="en-US" dirty="0"/>
              <a:t>Decisions can depend on realization of uncertainties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39739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  <a:p>
            <a:r>
              <a:rPr lang="en-US" dirty="0"/>
              <a:t>Final economic return is </a:t>
            </a:r>
            <a:r>
              <a:rPr lang="en-US" b="1" dirty="0">
                <a:solidFill>
                  <a:srgbClr val="163E86"/>
                </a:solidFill>
              </a:rPr>
              <a:t>Uncertain/Random variable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134928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(Sampled Demand 10k)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E50D49-45BF-4F5B-A35A-2EEC888C7A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0968250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  <a:p>
            <a:r>
              <a:rPr lang="en-US" dirty="0"/>
              <a:t>Final economic return is </a:t>
            </a:r>
            <a:r>
              <a:rPr lang="en-US" b="1" dirty="0">
                <a:solidFill>
                  <a:srgbClr val="163E86"/>
                </a:solidFill>
              </a:rPr>
              <a:t>Uncertain/Random variable</a:t>
            </a:r>
          </a:p>
          <a:p>
            <a:pPr lvl="1"/>
            <a:r>
              <a:rPr lang="en-US" dirty="0"/>
              <a:t>How do we valuate uncertain outcomes?</a:t>
            </a:r>
          </a:p>
          <a:p>
            <a:pPr lvl="1"/>
            <a:r>
              <a:rPr lang="en-US" dirty="0"/>
              <a:t>Maybe expected value? i.e. </a:t>
            </a:r>
            <a:r>
              <a:rPr lang="en-US" b="1" dirty="0">
                <a:solidFill>
                  <a:srgbClr val="163E86"/>
                </a:solidFill>
              </a:rPr>
              <a:t>average</a:t>
            </a:r>
            <a:r>
              <a:rPr lang="en-US" dirty="0"/>
              <a:t> loss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439243-2FBB-4340-B29F-80EF950DF2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274" y="1976331"/>
            <a:ext cx="6350999" cy="273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2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  <a:p>
            <a:r>
              <a:rPr lang="en-US" dirty="0"/>
              <a:t>Final economic return is </a:t>
            </a:r>
            <a:r>
              <a:rPr lang="en-US" b="1" dirty="0">
                <a:solidFill>
                  <a:srgbClr val="163E86"/>
                </a:solidFill>
              </a:rPr>
              <a:t>Uncertain/Random variable</a:t>
            </a:r>
          </a:p>
          <a:p>
            <a:pPr lvl="1"/>
            <a:r>
              <a:rPr lang="en-US" dirty="0"/>
              <a:t>How do we valuate uncertain outcomes?</a:t>
            </a:r>
          </a:p>
          <a:p>
            <a:pPr lvl="1"/>
            <a:r>
              <a:rPr lang="en-US" dirty="0"/>
              <a:t>Maybe expected value? What about </a:t>
            </a:r>
            <a:r>
              <a:rPr lang="en-US" b="1" dirty="0">
                <a:solidFill>
                  <a:srgbClr val="163E86"/>
                </a:solidFill>
              </a:rPr>
              <a:t>Risk</a:t>
            </a:r>
            <a:r>
              <a:rPr lang="en-US" dirty="0"/>
              <a:t>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439243-2FBB-4340-B29F-80EF950DF2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274" y="1976331"/>
            <a:ext cx="6350999" cy="273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7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731EFD-56CF-4033-B9A2-CFF166B9CD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163E86"/>
                    </a:solidFill>
                  </a:rPr>
                  <a:t>The News-Vendor problem</a:t>
                </a: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Where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acc>
                  </m:oMath>
                </a14:m>
                <a:r>
                  <a:rPr lang="en-US" sz="2000" dirty="0"/>
                  <a:t> demand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sz="2000" dirty="0"/>
                  <a:t> sales,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000" dirty="0"/>
                  <a:t> discount sales,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000" dirty="0"/>
                  <a:t> profits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order quantity</a:t>
                </a:r>
              </a:p>
              <a:p>
                <a:r>
                  <a:rPr lang="en-US" sz="2400" dirty="0"/>
                  <a:t>But….</a:t>
                </a:r>
              </a:p>
              <a:p>
                <a:pPr lvl="1"/>
                <a:r>
                  <a:rPr lang="en-US" sz="2000" dirty="0"/>
                  <a:t>Infinite dimensional problem!</a:t>
                </a:r>
              </a:p>
              <a:p>
                <a:pPr lvl="1"/>
                <a:r>
                  <a:rPr lang="en-US" sz="2000" dirty="0"/>
                  <a:t>How do I integrate?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731EFD-56CF-4033-B9A2-CFF166B9CD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51" t="-1609" b="-1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97B769-1504-420D-B237-8BE68BB96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486" y="1376200"/>
            <a:ext cx="6368892" cy="220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5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731EFD-56CF-4033-B9A2-CFF166B9CD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163E86"/>
                    </a:solidFill>
                  </a:rPr>
                  <a:t>The News-Vendor problem</a:t>
                </a: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endParaRPr lang="en-US" sz="2400" b="1" dirty="0">
                  <a:solidFill>
                    <a:srgbClr val="163E86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Finite realizations…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</m:oMath>
                </a14:m>
                <a:r>
                  <a:rPr lang="en-US" sz="2200" dirty="0"/>
                  <a:t> demand (a vector)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</m:oMath>
                </a14:m>
                <a:r>
                  <a:rPr lang="en-US" sz="2200" dirty="0"/>
                  <a:t> sales,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</m:oMath>
                </a14:m>
                <a:r>
                  <a:rPr lang="en-US" sz="2200" dirty="0"/>
                  <a:t> discount sales,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</m:oMath>
                </a14:m>
                <a:r>
                  <a:rPr lang="en-US" sz="2200" dirty="0"/>
                  <a:t> profits (vectors)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200" dirty="0"/>
                  <a:t> order quantity</a:t>
                </a:r>
              </a:p>
              <a:p>
                <a:r>
                  <a:rPr lang="en-US" dirty="0"/>
                  <a:t>Just a large LP!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7731EFD-56CF-4033-B9A2-CFF166B9CD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51" t="-1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2A0E5-FF5D-4335-B80D-32CA2FBDF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24" y="1371008"/>
            <a:ext cx="8391042" cy="219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1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27" y="1126456"/>
            <a:ext cx="11466293" cy="492710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Why should you care</a:t>
            </a:r>
          </a:p>
          <a:p>
            <a:pPr lvl="1"/>
            <a:r>
              <a:rPr lang="en-US" dirty="0"/>
              <a:t>Uncertainty is pervasive</a:t>
            </a:r>
          </a:p>
          <a:p>
            <a:pPr lvl="1"/>
            <a:r>
              <a:rPr lang="en-US" dirty="0"/>
              <a:t>Better understanding of Risk</a:t>
            </a:r>
          </a:p>
          <a:p>
            <a:pPr lvl="1"/>
            <a:r>
              <a:rPr lang="en-US" dirty="0"/>
              <a:t>Simple models and algorithms</a:t>
            </a:r>
          </a:p>
          <a:p>
            <a:pPr lvl="1"/>
            <a:r>
              <a:rPr lang="en-US" dirty="0"/>
              <a:t>Relies on old deterministic optimization techniques</a:t>
            </a:r>
          </a:p>
          <a:p>
            <a:r>
              <a:rPr lang="en-US" dirty="0"/>
              <a:t>Stochastic optimization</a:t>
            </a:r>
          </a:p>
          <a:p>
            <a:pPr lvl="1"/>
            <a:r>
              <a:rPr lang="en-US" dirty="0"/>
              <a:t>A first Example</a:t>
            </a:r>
          </a:p>
          <a:p>
            <a:pPr lvl="1"/>
            <a:r>
              <a:rPr lang="en-US" dirty="0"/>
              <a:t>Common models</a:t>
            </a:r>
          </a:p>
          <a:p>
            <a:r>
              <a:rPr lang="en-US" dirty="0"/>
              <a:t>Agreeing on Risk</a:t>
            </a:r>
          </a:p>
          <a:p>
            <a:pPr lvl="1"/>
            <a:r>
              <a:rPr lang="en-US" dirty="0"/>
              <a:t>Coherent risk measures</a:t>
            </a:r>
          </a:p>
          <a:p>
            <a:pPr lvl="1"/>
            <a:r>
              <a:rPr lang="en-US" dirty="0" err="1"/>
              <a:t>CVaR</a:t>
            </a:r>
            <a:r>
              <a:rPr lang="en-US" dirty="0"/>
              <a:t> and Optimization</a:t>
            </a:r>
          </a:p>
          <a:p>
            <a:pPr lvl="1"/>
            <a:r>
              <a:rPr lang="en-US" dirty="0"/>
              <a:t>Continued example</a:t>
            </a:r>
          </a:p>
          <a:p>
            <a:r>
              <a:rPr lang="en-US" dirty="0"/>
              <a:t>Solving Stochastic optimization models</a:t>
            </a:r>
          </a:p>
          <a:p>
            <a:pPr lvl="1"/>
            <a:r>
              <a:rPr lang="en-US" dirty="0"/>
              <a:t>Sample Average Approximation</a:t>
            </a:r>
          </a:p>
          <a:p>
            <a:r>
              <a:rPr lang="en-US" dirty="0"/>
              <a:t>Further Resources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111011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2A0E5-FF5D-4335-B80D-32CA2FBDF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24" y="1371008"/>
            <a:ext cx="8391042" cy="21909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B4D7AD-2D3E-4800-B12F-B118E432A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3556569"/>
            <a:ext cx="11466293" cy="249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4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B4D7AD-2D3E-4800-B12F-B118E432A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3556569"/>
            <a:ext cx="11466293" cy="24931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098674-6ED5-442D-9357-A5FD5BDAF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790" y="1352834"/>
            <a:ext cx="8440028" cy="220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3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(take samples=10k)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B4D7AD-2D3E-4800-B12F-B118E432A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3556569"/>
            <a:ext cx="11466293" cy="24931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098674-6ED5-442D-9357-A5FD5BDAF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790" y="1352834"/>
            <a:ext cx="8440028" cy="220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5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6D3628-57F3-4B99-9EA5-9A7F47251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1170943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8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4AC061-DC2D-4F53-870B-7A1228D4A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814" y="1576460"/>
            <a:ext cx="3948371" cy="477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0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639EBB-9CD4-4B45-BDD8-BD951A061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1090171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42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727" y="1114978"/>
            <a:ext cx="11466293" cy="4927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But we still are exposed to losses</a:t>
            </a:r>
          </a:p>
          <a:p>
            <a:pPr lvl="1"/>
            <a:r>
              <a:rPr lang="en-US" sz="2200" dirty="0"/>
              <a:t>Largest loss is 1600, about 33% of average return!</a:t>
            </a:r>
          </a:p>
          <a:p>
            <a:r>
              <a:rPr lang="en-US" sz="2400" dirty="0"/>
              <a:t>Maybe we want to limit exposure to bad cases?</a:t>
            </a:r>
          </a:p>
          <a:p>
            <a:pPr lvl="1"/>
            <a:r>
              <a:rPr lang="en-US" sz="2200" dirty="0"/>
              <a:t>What about maximizing </a:t>
            </a:r>
            <a:r>
              <a:rPr lang="en-US" sz="2200" b="1" dirty="0">
                <a:solidFill>
                  <a:srgbClr val="163E86"/>
                </a:solidFill>
              </a:rPr>
              <a:t>worst case</a:t>
            </a:r>
            <a:r>
              <a:rPr lang="en-US" sz="2200" dirty="0"/>
              <a:t> return?</a:t>
            </a:r>
          </a:p>
          <a:p>
            <a:pPr lvl="1"/>
            <a:r>
              <a:rPr lang="en-US" sz="2200" dirty="0"/>
              <a:t>Still an LP</a:t>
            </a:r>
          </a:p>
          <a:p>
            <a:pPr lvl="1"/>
            <a:r>
              <a:rPr lang="en-US" sz="2200" dirty="0"/>
              <a:t>Solves in under a second!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ACF831-3E1C-4A94-AA38-754F36226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563" y="3525593"/>
            <a:ext cx="6988995" cy="301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0D1BC4-03A8-4743-9C6E-82122DEB46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0968250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6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But this is ridiculous…</a:t>
            </a:r>
          </a:p>
          <a:p>
            <a:pPr lvl="1"/>
            <a:r>
              <a:rPr lang="en-US" sz="2200" dirty="0"/>
              <a:t>Always wins 540</a:t>
            </a:r>
          </a:p>
          <a:p>
            <a:pPr lvl="1"/>
            <a:r>
              <a:rPr lang="en-US" sz="2200" dirty="0"/>
              <a:t>Other solution, on average 4622</a:t>
            </a:r>
          </a:p>
          <a:p>
            <a:pPr lvl="1"/>
            <a:r>
              <a:rPr lang="en-US" sz="2200" dirty="0"/>
              <a:t>Maybe we could maximize the 25% worst solution?</a:t>
            </a:r>
          </a:p>
          <a:p>
            <a:pPr lvl="1"/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17458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But this is ridiculous…</a:t>
            </a:r>
          </a:p>
          <a:p>
            <a:pPr lvl="1"/>
            <a:r>
              <a:rPr lang="en-US" sz="2200" dirty="0"/>
              <a:t>Always wins 540</a:t>
            </a:r>
          </a:p>
          <a:p>
            <a:pPr lvl="1"/>
            <a:r>
              <a:rPr lang="en-US" sz="2200" dirty="0"/>
              <a:t>Other solution, on average 4622</a:t>
            </a:r>
          </a:p>
          <a:p>
            <a:pPr lvl="1"/>
            <a:r>
              <a:rPr lang="en-US" sz="2200" dirty="0"/>
              <a:t>This is called </a:t>
            </a:r>
            <a:r>
              <a:rPr lang="en-US" sz="2200" b="1" dirty="0">
                <a:solidFill>
                  <a:srgbClr val="163E86"/>
                </a:solidFill>
              </a:rPr>
              <a:t>Value at Risk</a:t>
            </a:r>
            <a:r>
              <a:rPr lang="en-US" sz="2200" dirty="0"/>
              <a:t>-75%</a:t>
            </a:r>
          </a:p>
          <a:p>
            <a:pPr lvl="1"/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417654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pPr lvl="1"/>
            <a:r>
              <a:rPr lang="en-US" dirty="0"/>
              <a:t>In Energy: rain, winds, sun….</a:t>
            </a:r>
          </a:p>
          <a:p>
            <a:pPr lvl="1"/>
            <a:r>
              <a:rPr lang="en-US" dirty="0"/>
              <a:t>In Finance: returns of assets</a:t>
            </a:r>
          </a:p>
          <a:p>
            <a:pPr lvl="1"/>
            <a:r>
              <a:rPr lang="en-US" dirty="0"/>
              <a:t>In Retail: demand</a:t>
            </a:r>
          </a:p>
          <a:p>
            <a:pPr lvl="1"/>
            <a:r>
              <a:rPr lang="en-US" dirty="0"/>
              <a:t>In Services: arrival times, process time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11610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lvl="1"/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20DFAB-234B-4FB2-9F4F-EC430E74F8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8892"/>
            <a:ext cx="10968250" cy="472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But this is ridiculous…</a:t>
            </a:r>
          </a:p>
          <a:p>
            <a:pPr lvl="1"/>
            <a:r>
              <a:rPr lang="en-US" sz="2200" dirty="0"/>
              <a:t>Always wins 540</a:t>
            </a:r>
          </a:p>
          <a:p>
            <a:pPr lvl="1"/>
            <a:r>
              <a:rPr lang="en-US" sz="2200" dirty="0"/>
              <a:t>Other solution, on average 4622</a:t>
            </a:r>
          </a:p>
          <a:p>
            <a:pPr lvl="1"/>
            <a:r>
              <a:rPr lang="en-US" sz="2200" dirty="0"/>
              <a:t>This is called </a:t>
            </a:r>
            <a:r>
              <a:rPr lang="en-US" sz="2200" b="1" dirty="0">
                <a:solidFill>
                  <a:srgbClr val="163E86"/>
                </a:solidFill>
              </a:rPr>
              <a:t>Value at Risk</a:t>
            </a:r>
            <a:r>
              <a:rPr lang="en-US" sz="2200" dirty="0"/>
              <a:t>-75% is a </a:t>
            </a:r>
            <a:r>
              <a:rPr lang="en-US" sz="2200" b="1" dirty="0">
                <a:solidFill>
                  <a:srgbClr val="163E86"/>
                </a:solidFill>
              </a:rPr>
              <a:t>Chance Constrained</a:t>
            </a:r>
          </a:p>
          <a:p>
            <a:pPr lvl="1"/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5317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But this is ridiculous…</a:t>
            </a:r>
          </a:p>
          <a:p>
            <a:pPr lvl="1"/>
            <a:r>
              <a:rPr lang="en-US" sz="2200" dirty="0"/>
              <a:t>Always wins 540</a:t>
            </a:r>
          </a:p>
          <a:p>
            <a:pPr lvl="1"/>
            <a:r>
              <a:rPr lang="en-US" sz="2200" dirty="0"/>
              <a:t>Other solution, on average 4622</a:t>
            </a:r>
          </a:p>
          <a:p>
            <a:pPr lvl="1"/>
            <a:r>
              <a:rPr lang="en-US" sz="2200" dirty="0"/>
              <a:t>This is called </a:t>
            </a:r>
            <a:r>
              <a:rPr lang="en-US" sz="2200" b="1" dirty="0">
                <a:solidFill>
                  <a:srgbClr val="163E86"/>
                </a:solidFill>
              </a:rPr>
              <a:t>Value at Risk</a:t>
            </a:r>
            <a:r>
              <a:rPr lang="en-US" sz="2200" dirty="0"/>
              <a:t>-75%</a:t>
            </a:r>
          </a:p>
          <a:p>
            <a:pPr lvl="1"/>
            <a:r>
              <a:rPr lang="en-US" sz="2200" dirty="0"/>
              <a:t>But… now it’s a MIP!</a:t>
            </a:r>
          </a:p>
          <a:p>
            <a:pPr lvl="1"/>
            <a:r>
              <a:rPr lang="en-US" sz="2200" dirty="0"/>
              <a:t>Solves in 650 seconds…</a:t>
            </a:r>
          </a:p>
          <a:p>
            <a:pPr lvl="1"/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7282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7B4A6D-8E37-4DA3-BCA6-30811EFF3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8892"/>
            <a:ext cx="11170943" cy="472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9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It’s better now, but… 				</a:t>
            </a:r>
            <a:r>
              <a:rPr lang="en-US" sz="2400" b="1" dirty="0">
                <a:solidFill>
                  <a:srgbClr val="163E86"/>
                </a:solidFill>
              </a:rPr>
              <a:t>For Expected value Solution</a:t>
            </a:r>
            <a:r>
              <a:rPr lang="en-US" sz="2400" dirty="0"/>
              <a:t>:</a:t>
            </a:r>
          </a:p>
          <a:p>
            <a:pPr lvl="1"/>
            <a:r>
              <a:rPr lang="en-US" sz="2200" dirty="0"/>
              <a:t>Average profit 3699				 4622</a:t>
            </a:r>
          </a:p>
          <a:p>
            <a:pPr lvl="1"/>
            <a:r>
              <a:rPr lang="en-US" sz="2200" dirty="0" err="1"/>
              <a:t>VaR</a:t>
            </a:r>
            <a:r>
              <a:rPr lang="en-US" sz="2200" dirty="0"/>
              <a:t> 75% worst profit 4354			 3953</a:t>
            </a:r>
          </a:p>
          <a:p>
            <a:pPr lvl="1"/>
            <a:r>
              <a:rPr lang="en-US" sz="2200" dirty="0"/>
              <a:t>Worst profit </a:t>
            </a:r>
            <a:r>
              <a:rPr lang="en-US" sz="2200" b="1" dirty="0">
                <a:solidFill>
                  <a:srgbClr val="163E86"/>
                </a:solidFill>
              </a:rPr>
              <a:t>-1674 </a:t>
            </a:r>
            <a:r>
              <a:rPr lang="en-US" sz="2200" dirty="0"/>
              <a:t>(probability &gt;5%)		</a:t>
            </a:r>
            <a:r>
              <a:rPr lang="en-US" sz="2200" b="1" dirty="0">
                <a:solidFill>
                  <a:srgbClr val="163E86"/>
                </a:solidFill>
              </a:rPr>
              <a:t>-1607</a:t>
            </a:r>
          </a:p>
          <a:p>
            <a:pPr lvl="1"/>
            <a:r>
              <a:rPr lang="en-US" sz="2200" dirty="0"/>
              <a:t>Average worst 10% profit -</a:t>
            </a:r>
            <a:r>
              <a:rPr lang="en-US" sz="2200" b="1" dirty="0">
                <a:solidFill>
                  <a:srgbClr val="163E86"/>
                </a:solidFill>
              </a:rPr>
              <a:t>1149</a:t>
            </a:r>
            <a:r>
              <a:rPr lang="en-US" sz="2200" dirty="0"/>
              <a:t>		 </a:t>
            </a:r>
            <a:r>
              <a:rPr lang="en-US" sz="2200" b="1" dirty="0">
                <a:solidFill>
                  <a:srgbClr val="163E86"/>
                </a:solidFill>
              </a:rPr>
              <a:t>1792</a:t>
            </a:r>
          </a:p>
          <a:p>
            <a:pPr lvl="1"/>
            <a:r>
              <a:rPr lang="en-US" sz="2200" dirty="0"/>
              <a:t>Average worst 20% profit 1120			 2419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42837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It’s better now, but…</a:t>
            </a:r>
          </a:p>
          <a:p>
            <a:pPr lvl="1"/>
            <a:r>
              <a:rPr lang="en-US" sz="2200" dirty="0"/>
              <a:t>Average profit 3699</a:t>
            </a:r>
          </a:p>
          <a:p>
            <a:pPr lvl="1"/>
            <a:r>
              <a:rPr lang="en-US" sz="2200" dirty="0" err="1"/>
              <a:t>VaR</a:t>
            </a:r>
            <a:r>
              <a:rPr lang="en-US" sz="2200" dirty="0"/>
              <a:t> 75% worst profit 4354</a:t>
            </a:r>
          </a:p>
          <a:p>
            <a:pPr lvl="1"/>
            <a:r>
              <a:rPr lang="en-US" sz="2200" dirty="0"/>
              <a:t>Worst profit -1674 (probability &gt;5%)</a:t>
            </a:r>
          </a:p>
          <a:p>
            <a:pPr lvl="1"/>
            <a:r>
              <a:rPr lang="en-US" sz="2200" dirty="0"/>
              <a:t>Average worst 10% profit -1149</a:t>
            </a:r>
          </a:p>
          <a:p>
            <a:pPr lvl="1"/>
            <a:r>
              <a:rPr lang="en-US" sz="2200" dirty="0"/>
              <a:t>Average worst 20% profit 1120</a:t>
            </a:r>
          </a:p>
          <a:p>
            <a:r>
              <a:rPr lang="en-US" sz="2400" dirty="0"/>
              <a:t>Need a better way</a:t>
            </a:r>
          </a:p>
          <a:p>
            <a:pPr lvl="1"/>
            <a:r>
              <a:rPr lang="en-US" sz="2200" dirty="0"/>
              <a:t>In Modeling how to guard against bad scenarios</a:t>
            </a:r>
          </a:p>
          <a:p>
            <a:pPr lvl="1"/>
            <a:r>
              <a:rPr lang="en-US" sz="2200" dirty="0"/>
              <a:t>In solving </a:t>
            </a:r>
            <a:r>
              <a:rPr lang="en-US" sz="2200" b="1" dirty="0">
                <a:solidFill>
                  <a:srgbClr val="163E86"/>
                </a:solidFill>
              </a:rPr>
              <a:t>Fast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5555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47EF-A733-445B-A3B2-5EDA6252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Agreeing on Risk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CDA-FA18-4C28-853A-C00ACC7A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20E5088-9A09-4854-973A-B7E9F14D7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94" y="1222434"/>
            <a:ext cx="10968250" cy="4727458"/>
          </a:xfrm>
        </p:spPr>
      </p:pic>
    </p:spTree>
    <p:extLst>
      <p:ext uri="{BB962C8B-B14F-4D97-AF65-F5344CB8AC3E}">
        <p14:creationId xmlns:p14="http://schemas.microsoft.com/office/powerpoint/2010/main" val="300461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47EF-A733-445B-A3B2-5EDA6252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Agreeing on Risk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Want to transform random outcomes into equivalent certain outcome</a:t>
                </a:r>
              </a:p>
              <a:p>
                <a:r>
                  <a:rPr lang="en-US" dirty="0"/>
                  <a:t>Coherent Risk Measures:</a:t>
                </a:r>
              </a:p>
              <a:p>
                <a:pPr lvl="1"/>
                <a:r>
                  <a:rPr lang="en-US" dirty="0"/>
                  <a:t>Translation Invariance: 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Subadditivity: 	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Positive Homogeneity: 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Monotonicity: 		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 then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Example:</a:t>
                </a:r>
              </a:p>
              <a:p>
                <a:pPr lvl="1"/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8" t="-1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CDA-FA18-4C28-853A-C00ACC7A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DE5EDB-FD54-445A-8B31-1ED43B6BD2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22" y="3483524"/>
            <a:ext cx="3898635" cy="6957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557E9F-C83A-49AF-B5CF-B9D2A19ECC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17" y="3543535"/>
            <a:ext cx="6526056" cy="281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9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47EF-A733-445B-A3B2-5EDA6252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Agreeing on Risk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Want to transform random outcomes into equivalent certain outcome</a:t>
                </a:r>
              </a:p>
              <a:p>
                <a:r>
                  <a:rPr lang="en-US" dirty="0"/>
                  <a:t>Coherent Risk Measures:</a:t>
                </a:r>
              </a:p>
              <a:p>
                <a:pPr lvl="1"/>
                <a:r>
                  <a:rPr lang="en-US" dirty="0"/>
                  <a:t>Translation Invariance: 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Subadditivity: 	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Positive Homogeneity: 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Monotonicity: 		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 then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Example:</a:t>
                </a:r>
              </a:p>
              <a:p>
                <a:pPr lvl="1"/>
                <a:r>
                  <a:rPr lang="en-US" dirty="0"/>
                  <a:t>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𝐶𝑉𝑎𝑅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+(1−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𝐶𝑉𝑎𝑅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Expected value</a:t>
                </a:r>
              </a:p>
              <a:p>
                <a:r>
                  <a:rPr lang="en-US" dirty="0"/>
                  <a:t>What is not: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𝑉𝑎𝑅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Expected value + Variance</a:t>
                </a:r>
              </a:p>
              <a:p>
                <a:pPr lvl="1"/>
                <a:r>
                  <a:rPr lang="en-US" dirty="0"/>
                  <a:t>Variance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8" t="-1114" b="-1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CDA-FA18-4C28-853A-C00ACC7A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DE5EDB-FD54-445A-8B31-1ED43B6BD2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22" y="3483524"/>
            <a:ext cx="3898635" cy="69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47EF-A733-445B-A3B2-5EDA6252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Agreeing on Risk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Want to transform random outcomes into equivalent certain outcome</a:t>
                </a:r>
              </a:p>
              <a:p>
                <a:r>
                  <a:rPr lang="en-US" dirty="0"/>
                  <a:t>Coherent Risk Measures:</a:t>
                </a:r>
              </a:p>
              <a:p>
                <a:pPr lvl="1"/>
                <a:r>
                  <a:rPr lang="en-US" dirty="0"/>
                  <a:t>Translation Invariance: 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Subadditivity: 	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Positive Homogeneity: 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Monotonicity: 		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 then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All coherent risk measures are</a:t>
                </a:r>
              </a:p>
              <a:p>
                <a:pPr lvl="1"/>
                <a:r>
                  <a:rPr lang="en-US" dirty="0"/>
                  <a:t>A convex mix of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𝐶𝑉𝑎𝑅</m:t>
                            </m:r>
                          </m:e>
                          <m:sub>
                            <m: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̂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</m:acc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∈]0,1]</m:t>
                        </m:r>
                      </m:e>
                    </m:d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 </a:t>
                </a:r>
              </a:p>
              <a:p>
                <a:pPr lvl="1"/>
                <a:r>
                  <a:rPr lang="en-US" dirty="0"/>
                  <a:t>This form allows for simple optimization and constraints!</a:t>
                </a:r>
              </a:p>
              <a:p>
                <a:pPr lvl="1"/>
                <a:r>
                  <a:rPr lang="en-US" dirty="0"/>
                  <a:t>This is </a:t>
                </a:r>
                <a:r>
                  <a:rPr lang="en-US" b="1" dirty="0">
                    <a:solidFill>
                      <a:srgbClr val="163E86"/>
                    </a:solidFill>
                  </a:rPr>
                  <a:t>KEY</a:t>
                </a:r>
              </a:p>
              <a:p>
                <a:pPr lvl="1"/>
                <a:r>
                  <a:rPr lang="en-US" dirty="0"/>
                  <a:t>For discrete problems… this is an LP</a:t>
                </a:r>
              </a:p>
              <a:p>
                <a:pPr lvl="1"/>
                <a:r>
                  <a:rPr lang="en-US" dirty="0"/>
                  <a:t>CVaR_75% objective:</a:t>
                </a:r>
              </a:p>
              <a:p>
                <a:pPr lvl="2"/>
                <a:r>
                  <a:rPr lang="en-US" dirty="0"/>
                  <a:t>Solved in under a second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8" t="-1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CDA-FA18-4C28-853A-C00ACC7A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C9D4D5-6F30-4D6D-8CB2-BB7A047224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19" y="3833143"/>
            <a:ext cx="4614085" cy="67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6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pPr lvl="1"/>
            <a:r>
              <a:rPr lang="en-US" dirty="0"/>
              <a:t>In literature, at least Beale (1955), Dantzig (1955)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14320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47EF-A733-445B-A3B2-5EDA6252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Agreeing on Risk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Want to transform random outcomes into equivalent certain outcome</a:t>
                </a:r>
              </a:p>
              <a:p>
                <a:r>
                  <a:rPr lang="en-US" dirty="0"/>
                  <a:t>Coherent Risk Measures:</a:t>
                </a:r>
              </a:p>
              <a:p>
                <a:pPr lvl="1"/>
                <a:r>
                  <a:rPr lang="en-US" dirty="0"/>
                  <a:t>Translation Invariance: 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Subadditivity: 		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Positive Homogeneity: 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Monotonicity: 		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 then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≤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17C439C-0327-4A17-B7DC-E3D81372E3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8" t="-1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CDA-FA18-4C28-853A-C00ACC7A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4568FB-B889-43EE-B37E-9DE073EF1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11" y="3271856"/>
            <a:ext cx="10257359" cy="308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9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 Objective CVaR_75%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C8C6CA-3C71-485B-AC73-AFCDA233C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8892"/>
            <a:ext cx="11090171" cy="472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8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 Objective CVaR_75%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Now is better				</a:t>
            </a:r>
            <a:r>
              <a:rPr lang="en-US" sz="2400" b="1" dirty="0">
                <a:solidFill>
                  <a:srgbClr val="163E86"/>
                </a:solidFill>
              </a:rPr>
              <a:t>For Expected value solution:</a:t>
            </a:r>
          </a:p>
          <a:p>
            <a:pPr lvl="1"/>
            <a:r>
              <a:rPr lang="en-US" sz="2200" dirty="0"/>
              <a:t>Average profit 3237			 4622</a:t>
            </a:r>
          </a:p>
          <a:p>
            <a:pPr lvl="1"/>
            <a:r>
              <a:rPr lang="en-US" sz="2200" dirty="0" err="1"/>
              <a:t>VaR</a:t>
            </a:r>
            <a:r>
              <a:rPr lang="en-US" sz="2200" dirty="0"/>
              <a:t> 75% worst profit 3290		 3723</a:t>
            </a:r>
          </a:p>
          <a:p>
            <a:pPr lvl="1"/>
            <a:r>
              <a:rPr lang="en-US" sz="2200" dirty="0"/>
              <a:t>Worst profit </a:t>
            </a:r>
            <a:r>
              <a:rPr lang="en-US" sz="2200" b="1" dirty="0">
                <a:solidFill>
                  <a:srgbClr val="163E86"/>
                </a:solidFill>
              </a:rPr>
              <a:t>-567</a:t>
            </a:r>
            <a:r>
              <a:rPr lang="en-US" sz="2200" dirty="0"/>
              <a:t>			</a:t>
            </a:r>
            <a:r>
              <a:rPr lang="en-US" sz="2200" b="1" dirty="0">
                <a:solidFill>
                  <a:srgbClr val="163E86"/>
                </a:solidFill>
              </a:rPr>
              <a:t>-1607</a:t>
            </a:r>
          </a:p>
          <a:p>
            <a:pPr lvl="1"/>
            <a:r>
              <a:rPr lang="en-US" sz="2200" dirty="0"/>
              <a:t>Average worst 10% profit </a:t>
            </a:r>
            <a:r>
              <a:rPr lang="en-US" sz="2200" b="1" dirty="0">
                <a:solidFill>
                  <a:srgbClr val="163E86"/>
                </a:solidFill>
              </a:rPr>
              <a:t>2762</a:t>
            </a:r>
            <a:r>
              <a:rPr lang="en-US" sz="2200" dirty="0"/>
              <a:t>		 </a:t>
            </a:r>
            <a:r>
              <a:rPr lang="en-US" sz="2200" b="1" dirty="0">
                <a:solidFill>
                  <a:srgbClr val="163E86"/>
                </a:solidFill>
              </a:rPr>
              <a:t>1792</a:t>
            </a:r>
          </a:p>
          <a:p>
            <a:pPr lvl="1"/>
            <a:r>
              <a:rPr lang="en-US" sz="2200" dirty="0"/>
              <a:t>Average worst 20% profit </a:t>
            </a:r>
            <a:r>
              <a:rPr lang="en-US" sz="2200" b="1" dirty="0">
                <a:solidFill>
                  <a:srgbClr val="163E86"/>
                </a:solidFill>
              </a:rPr>
              <a:t>3027</a:t>
            </a:r>
            <a:r>
              <a:rPr lang="en-US" sz="2200" dirty="0"/>
              <a:t>		 </a:t>
            </a:r>
            <a:r>
              <a:rPr lang="en-US" sz="2200" b="1" dirty="0">
                <a:solidFill>
                  <a:srgbClr val="163E86"/>
                </a:solidFill>
              </a:rPr>
              <a:t>2419</a:t>
            </a:r>
          </a:p>
          <a:p>
            <a:pPr lvl="1"/>
            <a:endParaRPr lang="en-US" sz="2200" b="1" dirty="0">
              <a:solidFill>
                <a:srgbClr val="163E86"/>
              </a:solidFill>
            </a:endParaRPr>
          </a:p>
          <a:p>
            <a:r>
              <a:rPr lang="en-US" sz="2400" dirty="0"/>
              <a:t>What if we try a mix of expected value and </a:t>
            </a:r>
            <a:r>
              <a:rPr lang="en-US" sz="2400" dirty="0" err="1"/>
              <a:t>CVaR</a:t>
            </a:r>
            <a:r>
              <a:rPr lang="en-US" sz="2400" dirty="0"/>
              <a:t> 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38383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 Objective 50% Expected + 50% CVaR_75%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3CBC48-678C-4371-AB0C-5F7D596B8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1090171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727" y="1126456"/>
            <a:ext cx="11466293" cy="4927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 Objective 50% Expected + 50% CVaR_75%</a:t>
            </a:r>
          </a:p>
          <a:p>
            <a:pPr marL="0" indent="0">
              <a:buNone/>
            </a:pPr>
            <a:endParaRPr lang="en-US" sz="2400" b="1" dirty="0">
              <a:solidFill>
                <a:srgbClr val="163E86"/>
              </a:solidFill>
            </a:endParaRPr>
          </a:p>
          <a:p>
            <a:r>
              <a:rPr lang="en-US" sz="2400" dirty="0"/>
              <a:t>Now is better				</a:t>
            </a:r>
            <a:r>
              <a:rPr lang="en-US" sz="2400" b="1" dirty="0">
                <a:solidFill>
                  <a:srgbClr val="163E86"/>
                </a:solidFill>
              </a:rPr>
              <a:t>For Expected value solution:</a:t>
            </a:r>
          </a:p>
          <a:p>
            <a:pPr lvl="1"/>
            <a:r>
              <a:rPr lang="en-US" sz="2200" dirty="0"/>
              <a:t>Average profit 4554			 4622</a:t>
            </a:r>
          </a:p>
          <a:p>
            <a:pPr lvl="1"/>
            <a:r>
              <a:rPr lang="en-US" sz="2200" dirty="0" err="1"/>
              <a:t>VaR</a:t>
            </a:r>
            <a:r>
              <a:rPr lang="en-US" sz="2200" dirty="0"/>
              <a:t> 75% worst profit 3953		 3723</a:t>
            </a:r>
          </a:p>
          <a:p>
            <a:pPr lvl="1"/>
            <a:r>
              <a:rPr lang="en-US" sz="2200" dirty="0"/>
              <a:t>Worst profit -1377			-1607</a:t>
            </a:r>
          </a:p>
          <a:p>
            <a:pPr lvl="1"/>
            <a:r>
              <a:rPr lang="en-US" sz="2200" dirty="0"/>
              <a:t>Average worst 10% profit 2022		 1792</a:t>
            </a:r>
          </a:p>
          <a:p>
            <a:pPr lvl="1"/>
            <a:r>
              <a:rPr lang="en-US" sz="2200" dirty="0"/>
              <a:t>Average worst 20% profit 2650		 2419</a:t>
            </a:r>
          </a:p>
          <a:p>
            <a:pPr lvl="1"/>
            <a:endParaRPr lang="en-US" sz="2200" dirty="0"/>
          </a:p>
          <a:p>
            <a:r>
              <a:rPr lang="en-US" sz="2400" dirty="0"/>
              <a:t>Still solves in under a second</a:t>
            </a:r>
          </a:p>
          <a:p>
            <a:r>
              <a:rPr lang="en-US" sz="2400" dirty="0"/>
              <a:t>Choosing constraints/objective we can </a:t>
            </a:r>
            <a:r>
              <a:rPr lang="en-US" sz="2400" b="1" dirty="0">
                <a:solidFill>
                  <a:srgbClr val="163E86"/>
                </a:solidFill>
              </a:rPr>
              <a:t>shape</a:t>
            </a:r>
            <a:r>
              <a:rPr lang="en-US" sz="2400" dirty="0"/>
              <a:t> the resulting distribution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46688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C4C2EE-06B1-432C-9CB3-FC18761E37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627368"/>
            <a:ext cx="10838710" cy="47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1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5F6CE2-F746-4D0D-AE0E-8CEF04462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1798057"/>
            <a:ext cx="10981966" cy="455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 (10k) (losses)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CCA5BA-D6E4-487F-99D4-881EA5B9F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27" y="2200029"/>
            <a:ext cx="11261902" cy="353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6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72839-DD89-4552-9826-21AF455E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Dealing with the General Case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BCBE996-0A4B-4D5D-BD26-B11A693BF29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What if our distribution is not discrete?</a:t>
                </a:r>
              </a:p>
              <a:p>
                <a:pPr lvl="1"/>
                <a:r>
                  <a:rPr lang="en-US" dirty="0"/>
                  <a:t>Sampling is enough </a:t>
                </a:r>
                <a:r>
                  <a:rPr lang="en-US" b="1" dirty="0">
                    <a:solidFill>
                      <a:srgbClr val="163E86"/>
                    </a:solidFill>
                  </a:rPr>
                  <a:t>under most general conditions</a:t>
                </a:r>
              </a:p>
              <a:p>
                <a:pPr lvl="1"/>
                <a:r>
                  <a:rPr lang="en-US" dirty="0"/>
                  <a:t>Basic idea:</a:t>
                </a:r>
              </a:p>
              <a:p>
                <a:pPr lvl="1"/>
                <a:r>
                  <a:rPr lang="en-US" dirty="0"/>
                  <a:t>Given problem (P) a sample I of size n, and resulting problem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sub>
                            </m:sSub>
                          </m:e>
                        </m:acc>
                      </m:e>
                    </m:d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acc>
                              <m:accPr>
                                <m:chr m:val="̂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𝐼</m:t>
                                    </m:r>
                                  </m:sub>
                                </m:sSub>
                              </m:e>
                            </m:acc>
                          </m:sub>
                        </m:sSub>
                      </m:e>
                    </m:d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acc>
                              <m:accPr>
                                <m:chr m:val="̂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𝐼</m:t>
                                    </m:r>
                                  </m:sub>
                                </m:sSub>
                              </m:e>
                            </m:acc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⟶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>
                    <a:ea typeface="Cambria Math" panose="02040503050406030204" pitchFamily="18" charset="0"/>
                  </a:rPr>
                  <a:t>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⟶∞</m:t>
                    </m:r>
                  </m:oMath>
                </a14:m>
                <a:endParaRPr lang="en-US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>
                    <a:ea typeface="Cambria Math" panose="02040503050406030204" pitchFamily="18" charset="0"/>
                  </a:rPr>
                  <a:t>For any feasible solution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>
                    <a:ea typeface="Cambria Math" panose="02040503050406030204" pitchFamily="18" charset="0"/>
                  </a:rPr>
                  <a:t> we have that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endParaRPr lang="en-US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>
                    <a:ea typeface="Cambria Math" panose="02040503050406030204" pitchFamily="18" charset="0"/>
                  </a:rPr>
                  <a:t>Confidence intervals for</a:t>
                </a:r>
              </a:p>
              <a:p>
                <a:pPr lvl="2"/>
                <a:r>
                  <a:rPr lang="en-US" dirty="0">
                    <a:ea typeface="Cambria Math" panose="02040503050406030204" pitchFamily="18" charset="0"/>
                  </a:rPr>
                  <a:t>Value of candidate solutions</a:t>
                </a:r>
              </a:p>
              <a:p>
                <a:pPr lvl="2"/>
                <a:r>
                  <a:rPr lang="en-US" b="1" dirty="0">
                    <a:solidFill>
                      <a:srgbClr val="163E86"/>
                    </a:solidFill>
                    <a:ea typeface="Cambria Math" panose="02040503050406030204" pitchFamily="18" charset="0"/>
                  </a:rPr>
                  <a:t>True</a:t>
                </a:r>
                <a:r>
                  <a:rPr lang="en-US" dirty="0">
                    <a:ea typeface="Cambria Math" panose="02040503050406030204" pitchFamily="18" charset="0"/>
                  </a:rPr>
                  <a:t> optimal value of the problem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This is called the Sample Average Approximation method</a:t>
                </a:r>
              </a:p>
              <a:p>
                <a:r>
                  <a:rPr lang="en-US" dirty="0"/>
                  <a:t>Statistical validation: Ruszczynski et al (1998). Morton et al (1999)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BCBE996-0A4B-4D5D-BD26-B11A693BF2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78" t="-1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FFA78-F7BC-49B6-A408-0F95E4E55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348074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51741-FE77-4200-8387-D45F52A74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83399-906B-4A7D-A114-6336F4C8D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https://stoprog.org/</a:t>
            </a:r>
            <a:endParaRPr lang="en-US" dirty="0"/>
          </a:p>
          <a:p>
            <a:r>
              <a:rPr lang="en-US" dirty="0"/>
              <a:t>Shapiro, A., </a:t>
            </a:r>
            <a:r>
              <a:rPr lang="en-US" dirty="0" err="1"/>
              <a:t>Dentcheva</a:t>
            </a:r>
            <a:r>
              <a:rPr lang="en-US" dirty="0"/>
              <a:t>, D., Ruszczynski, A.: Lectures on Stochastic Programming: Modeling and Theory. MPS-SIAM Series on Optimization. SIAM-Society for Industrial and Applied Mathematics, Philadelphia (2009)</a:t>
            </a:r>
            <a:endParaRPr lang="en-US" b="1" i="1" dirty="0"/>
          </a:p>
          <a:p>
            <a:r>
              <a:rPr lang="en-US" dirty="0" err="1"/>
              <a:t>Artzner</a:t>
            </a:r>
            <a:r>
              <a:rPr lang="en-US" dirty="0"/>
              <a:t>, P., </a:t>
            </a:r>
            <a:r>
              <a:rPr lang="en-US" dirty="0" err="1"/>
              <a:t>Delbaen</a:t>
            </a:r>
            <a:r>
              <a:rPr lang="en-US" dirty="0"/>
              <a:t>, F., Eber, J.M., Heath, D.: Coherent measures of risk. Math. Finance 9(3), 203–228 (1999)</a:t>
            </a:r>
          </a:p>
          <a:p>
            <a:r>
              <a:rPr lang="en-US" dirty="0" err="1"/>
              <a:t>Rockafellar</a:t>
            </a:r>
            <a:r>
              <a:rPr lang="en-US" dirty="0"/>
              <a:t>, R., </a:t>
            </a:r>
            <a:r>
              <a:rPr lang="en-US" dirty="0" err="1"/>
              <a:t>Uryasev</a:t>
            </a:r>
            <a:r>
              <a:rPr lang="en-US" dirty="0"/>
              <a:t>, S.: Conditional value-at-risk for general loss distributions. J. Banking Finance 26(7), 1443–1471 (2002)</a:t>
            </a:r>
          </a:p>
          <a:p>
            <a:r>
              <a:rPr lang="en-US" dirty="0" err="1"/>
              <a:t>Kleywegt</a:t>
            </a:r>
            <a:r>
              <a:rPr lang="en-US" dirty="0"/>
              <a:t>, A., Shapiro, A., </a:t>
            </a:r>
            <a:r>
              <a:rPr lang="en-US" dirty="0" err="1"/>
              <a:t>Homem</a:t>
            </a:r>
            <a:r>
              <a:rPr lang="en-US" dirty="0"/>
              <a:t>-de Mello, T.: The sample average approximation method for stochastic discrete optimization. SIAM J. </a:t>
            </a:r>
            <a:r>
              <a:rPr lang="en-US" dirty="0" err="1"/>
              <a:t>Optim</a:t>
            </a:r>
            <a:r>
              <a:rPr lang="en-US" dirty="0"/>
              <a:t>. 12(2), 479–502 (2002)</a:t>
            </a:r>
          </a:p>
          <a:p>
            <a:r>
              <a:rPr lang="en-US" dirty="0" err="1"/>
              <a:t>Linderoth</a:t>
            </a:r>
            <a:r>
              <a:rPr lang="en-US" dirty="0"/>
              <a:t>, J., Shapiro, A., Wright, S.: The empirical behavior of sampling methods for stochastic programming. Ann. </a:t>
            </a:r>
            <a:r>
              <a:rPr lang="en-US" dirty="0" err="1"/>
              <a:t>Oper</a:t>
            </a:r>
            <a:r>
              <a:rPr lang="en-US" dirty="0"/>
              <a:t>. Res. 142(1), 215–241 (2006)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A262E-777A-41BC-B3C8-55345CE3F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42294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r>
              <a:rPr lang="en-US" dirty="0"/>
              <a:t>Better understanding of </a:t>
            </a:r>
            <a:r>
              <a:rPr lang="en-US" b="1" dirty="0">
                <a:solidFill>
                  <a:srgbClr val="163E86"/>
                </a:solidFill>
              </a:rPr>
              <a:t>Risk</a:t>
            </a:r>
          </a:p>
          <a:p>
            <a:pPr lvl="1"/>
            <a:r>
              <a:rPr lang="en-US" dirty="0"/>
              <a:t>Started with Markowitz (1952) and Von-Newman </a:t>
            </a:r>
            <a:r>
              <a:rPr lang="en-US" dirty="0" err="1"/>
              <a:t>Morgestern</a:t>
            </a:r>
            <a:r>
              <a:rPr lang="en-US" dirty="0"/>
              <a:t> (1947) </a:t>
            </a:r>
            <a:r>
              <a:rPr lang="en-US" b="1" dirty="0">
                <a:solidFill>
                  <a:srgbClr val="163E86"/>
                </a:solidFill>
              </a:rPr>
              <a:t>Nobel</a:t>
            </a:r>
          </a:p>
          <a:p>
            <a:pPr lvl="1"/>
            <a:r>
              <a:rPr lang="en-US" dirty="0"/>
              <a:t>Lacks consistency….</a:t>
            </a:r>
          </a:p>
          <a:p>
            <a:pPr lvl="1"/>
            <a:r>
              <a:rPr lang="en-US" dirty="0"/>
              <a:t>New Axiomatic definition, </a:t>
            </a:r>
            <a:r>
              <a:rPr lang="en-US" dirty="0" err="1"/>
              <a:t>Artzner</a:t>
            </a:r>
            <a:r>
              <a:rPr lang="en-US" dirty="0"/>
              <a:t> (1999) </a:t>
            </a:r>
            <a:r>
              <a:rPr lang="en-US" dirty="0" err="1"/>
              <a:t>Uryasev</a:t>
            </a:r>
            <a:r>
              <a:rPr lang="en-US" dirty="0"/>
              <a:t> (2000) </a:t>
            </a:r>
            <a:r>
              <a:rPr lang="en-US" dirty="0" err="1"/>
              <a:t>Rockafellar</a:t>
            </a:r>
            <a:r>
              <a:rPr lang="en-US" dirty="0"/>
              <a:t> (2002)</a:t>
            </a:r>
          </a:p>
          <a:p>
            <a:pPr lvl="1"/>
            <a:r>
              <a:rPr lang="en-US" dirty="0"/>
              <a:t>Relies on (simple) Convex functions</a:t>
            </a:r>
          </a:p>
          <a:p>
            <a:pPr lvl="1"/>
            <a:r>
              <a:rPr lang="en-US" dirty="0"/>
              <a:t>Amenable to optimization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24653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r>
              <a:rPr lang="en-US" dirty="0"/>
              <a:t>Better understanding of </a:t>
            </a:r>
            <a:r>
              <a:rPr lang="en-US" b="1" dirty="0">
                <a:solidFill>
                  <a:srgbClr val="163E86"/>
                </a:solidFill>
              </a:rPr>
              <a:t>Risk</a:t>
            </a:r>
          </a:p>
          <a:p>
            <a:r>
              <a:rPr lang="en-US" dirty="0"/>
              <a:t>Simple algorithms</a:t>
            </a:r>
          </a:p>
          <a:p>
            <a:pPr lvl="1"/>
            <a:r>
              <a:rPr lang="en-US" dirty="0"/>
              <a:t>Relies on </a:t>
            </a:r>
            <a:r>
              <a:rPr lang="en-US" b="1" dirty="0">
                <a:solidFill>
                  <a:srgbClr val="163E86"/>
                </a:solidFill>
              </a:rPr>
              <a:t>Sampling </a:t>
            </a:r>
            <a:r>
              <a:rPr lang="en-US" dirty="0"/>
              <a:t>(*</a:t>
            </a:r>
            <a:r>
              <a:rPr lang="en-US" dirty="0" err="1"/>
              <a:t>Kleywegt</a:t>
            </a:r>
            <a:r>
              <a:rPr lang="en-US" dirty="0"/>
              <a:t> (2001))</a:t>
            </a:r>
          </a:p>
          <a:p>
            <a:pPr lvl="1"/>
            <a:r>
              <a:rPr lang="en-US" dirty="0"/>
              <a:t>Applies to discrete and continuous distributions</a:t>
            </a:r>
          </a:p>
          <a:p>
            <a:pPr lvl="1"/>
            <a:r>
              <a:rPr lang="en-US" dirty="0"/>
              <a:t>Allows to compute true upper/lower bounds</a:t>
            </a:r>
          </a:p>
          <a:p>
            <a:pPr lvl="1"/>
            <a:r>
              <a:rPr lang="en-US" dirty="0"/>
              <a:t>Quick (practical) convergence (on most cases)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403223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r>
              <a:rPr lang="en-US" dirty="0"/>
              <a:t>Better understanding of </a:t>
            </a:r>
            <a:r>
              <a:rPr lang="en-US" b="1" dirty="0">
                <a:solidFill>
                  <a:srgbClr val="163E86"/>
                </a:solidFill>
              </a:rPr>
              <a:t>Risk</a:t>
            </a:r>
          </a:p>
          <a:p>
            <a:r>
              <a:rPr lang="en-US" dirty="0"/>
              <a:t>Simple algorithms</a:t>
            </a:r>
          </a:p>
          <a:p>
            <a:r>
              <a:rPr lang="en-US" dirty="0"/>
              <a:t>Relies on old deterministic techniques</a:t>
            </a:r>
          </a:p>
          <a:p>
            <a:pPr lvl="1"/>
            <a:r>
              <a:rPr lang="en-US" dirty="0"/>
              <a:t>LPs morph into LPs</a:t>
            </a:r>
          </a:p>
          <a:p>
            <a:pPr lvl="1"/>
            <a:r>
              <a:rPr lang="en-US" dirty="0"/>
              <a:t>MIPs into MIPs</a:t>
            </a:r>
          </a:p>
          <a:p>
            <a:pPr lvl="1"/>
            <a:r>
              <a:rPr lang="en-US" dirty="0"/>
              <a:t>Scale-up problem size</a:t>
            </a:r>
          </a:p>
          <a:p>
            <a:pPr lvl="1"/>
            <a:r>
              <a:rPr lang="en-US" dirty="0"/>
              <a:t>Allows parallelization</a:t>
            </a:r>
          </a:p>
          <a:p>
            <a:pPr lvl="1"/>
            <a:r>
              <a:rPr lang="en-US" dirty="0"/>
              <a:t>Deterministic equivalent problem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354254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1DB7C-0274-449B-A507-CAD118C9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8FA9-DEE5-48A9-A69D-E8E0C4E47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Uncertainty is pervasive</a:t>
            </a:r>
          </a:p>
          <a:p>
            <a:r>
              <a:rPr lang="en-US" dirty="0"/>
              <a:t>Better understanding of </a:t>
            </a:r>
            <a:r>
              <a:rPr lang="en-US" b="1" dirty="0">
                <a:solidFill>
                  <a:srgbClr val="163E86"/>
                </a:solidFill>
              </a:rPr>
              <a:t>Risk</a:t>
            </a:r>
          </a:p>
          <a:p>
            <a:r>
              <a:rPr lang="en-US" dirty="0"/>
              <a:t>Simple algorithms</a:t>
            </a:r>
          </a:p>
          <a:p>
            <a:r>
              <a:rPr lang="en-US" dirty="0"/>
              <a:t>Relies on old deterministic techniques</a:t>
            </a:r>
          </a:p>
          <a:p>
            <a:r>
              <a:rPr lang="en-US" dirty="0"/>
              <a:t>Active research community</a:t>
            </a:r>
          </a:p>
          <a:p>
            <a:pPr lvl="1"/>
            <a:r>
              <a:rPr lang="en-US" dirty="0"/>
              <a:t>Specialized algorithms for large-scale problems</a:t>
            </a:r>
          </a:p>
          <a:p>
            <a:pPr lvl="1"/>
            <a:r>
              <a:rPr lang="en-US" dirty="0"/>
              <a:t>Already used in industry, especially in Energy (e.g., Brazil)</a:t>
            </a:r>
          </a:p>
          <a:p>
            <a:pPr lvl="1"/>
            <a:r>
              <a:rPr lang="en-US" dirty="0"/>
              <a:t>New algorithmic ideas being tested/developed</a:t>
            </a:r>
          </a:p>
          <a:p>
            <a:pPr lvl="1"/>
            <a:r>
              <a:rPr lang="en-US" dirty="0"/>
              <a:t>Provides a better approximation to reality</a:t>
            </a:r>
          </a:p>
          <a:p>
            <a:pPr lvl="1"/>
            <a:r>
              <a:rPr lang="en-US" b="1" dirty="0">
                <a:solidFill>
                  <a:srgbClr val="163E86"/>
                </a:solidFill>
              </a:rPr>
              <a:t>https://stoprog.org/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70F69D-52EA-462D-8E39-957FC068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207918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B1560-CF21-46CD-917D-E2DDFC5E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Stochastic 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31EFD-56CF-4033-B9A2-CFF166B9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163E86"/>
                </a:solidFill>
              </a:rPr>
              <a:t>The News-Vendor problem</a:t>
            </a:r>
          </a:p>
          <a:p>
            <a:endParaRPr lang="en-US" dirty="0"/>
          </a:p>
          <a:p>
            <a:r>
              <a:rPr lang="en-US" dirty="0"/>
              <a:t>Decide how much inventory to buy today</a:t>
            </a:r>
          </a:p>
          <a:p>
            <a:r>
              <a:rPr lang="en-US" dirty="0"/>
              <a:t>Sell tomorrow, depending on demand</a:t>
            </a:r>
          </a:p>
          <a:p>
            <a:r>
              <a:rPr lang="en-US" dirty="0"/>
              <a:t>Scrap Inventory left</a:t>
            </a:r>
          </a:p>
          <a:p>
            <a:r>
              <a:rPr lang="en-US" dirty="0"/>
              <a:t>Economic info</a:t>
            </a:r>
          </a:p>
          <a:p>
            <a:pPr lvl="1"/>
            <a:r>
              <a:rPr lang="en-US" dirty="0"/>
              <a:t>Procurement Unit-cost</a:t>
            </a:r>
          </a:p>
          <a:p>
            <a:pPr lvl="1"/>
            <a:r>
              <a:rPr lang="en-US" dirty="0"/>
              <a:t>Selling price</a:t>
            </a:r>
          </a:p>
          <a:p>
            <a:pPr lvl="1"/>
            <a:r>
              <a:rPr lang="en-US" dirty="0"/>
              <a:t>Liquidation price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26A455-A97D-48A4-BD0E-F6198895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Gurobi Optimization</a:t>
            </a:r>
          </a:p>
        </p:txBody>
      </p:sp>
    </p:spTree>
    <p:extLst>
      <p:ext uri="{BB962C8B-B14F-4D97-AF65-F5344CB8AC3E}">
        <p14:creationId xmlns:p14="http://schemas.microsoft.com/office/powerpoint/2010/main" val="73609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0DD88764B0E4AB76D59F1D439E1DB" ma:contentTypeVersion="9" ma:contentTypeDescription="Create a new document." ma:contentTypeScope="" ma:versionID="adb425c706f85ae9085982521d34caa3">
  <xsd:schema xmlns:xsd="http://www.w3.org/2001/XMLSchema" xmlns:xs="http://www.w3.org/2001/XMLSchema" xmlns:p="http://schemas.microsoft.com/office/2006/metadata/properties" xmlns:ns2="e2f95240-395c-4f0a-9e99-c1656c83a67d" xmlns:ns3="7860f637-a526-46d6-91e9-20d6a42def9f" targetNamespace="http://schemas.microsoft.com/office/2006/metadata/properties" ma:root="true" ma:fieldsID="e55c3df22b296b212177adff2b785503" ns2:_="" ns3:_="">
    <xsd:import namespace="e2f95240-395c-4f0a-9e99-c1656c83a67d"/>
    <xsd:import namespace="7860f637-a526-46d6-91e9-20d6a42def9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EventHashCode" minOccurs="0"/>
                <xsd:element ref="ns3:MediaServiceGenerationTim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f95240-395c-4f0a-9e99-c1656c83a67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0f637-a526-46d6-91e9-20d6a42d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4CA098-B2F6-46F9-8F76-EAE1D16589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f95240-395c-4f0a-9e99-c1656c83a67d"/>
    <ds:schemaRef ds:uri="7860f637-a526-46d6-91e9-20d6a42def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7DA487-EFB4-4AC6-B5E1-C185355C2E34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7860f637-a526-46d6-91e9-20d6a42def9f"/>
    <ds:schemaRef ds:uri="http://schemas.microsoft.com/office/2006/documentManagement/types"/>
    <ds:schemaRef ds:uri="http://schemas.microsoft.com/office/2006/metadata/properties"/>
    <ds:schemaRef ds:uri="e2f95240-395c-4f0a-9e99-c1656c83a67d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CE99DCA-793D-4F99-9D8F-8F53EC9A70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6105</TotalTime>
  <Words>1684</Words>
  <Application>Microsoft Office PowerPoint</Application>
  <PresentationFormat>Widescreen</PresentationFormat>
  <Paragraphs>427</Paragraphs>
  <Slides>49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Cambria Math</vt:lpstr>
      <vt:lpstr>Office Theme</vt:lpstr>
      <vt:lpstr>Solving Simple Stochastic Optimization Problems with Gurobi</vt:lpstr>
      <vt:lpstr>Outline</vt:lpstr>
      <vt:lpstr>Why Should you Care?</vt:lpstr>
      <vt:lpstr>Why Should you Care?</vt:lpstr>
      <vt:lpstr>Why Should you Care?</vt:lpstr>
      <vt:lpstr>Why Should you Care?</vt:lpstr>
      <vt:lpstr>Why Should you Care?</vt:lpstr>
      <vt:lpstr>Why Should you Care?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Agreeing on Risk</vt:lpstr>
      <vt:lpstr>Agreeing on Risk</vt:lpstr>
      <vt:lpstr>Agreeing on Risk</vt:lpstr>
      <vt:lpstr>Agreeing on Risk</vt:lpstr>
      <vt:lpstr>Agreeing on Risk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Stochastic Optimization</vt:lpstr>
      <vt:lpstr>Dealing with the General Case</vt:lpstr>
      <vt:lpstr>Further Resources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subject/>
  <dc:creator>Gurobi</dc:creator>
  <cp:keywords/>
  <dc:description/>
  <cp:lastModifiedBy>Daniel Espinoza</cp:lastModifiedBy>
  <cp:revision>98</cp:revision>
  <dcterms:created xsi:type="dcterms:W3CDTF">2016-02-25T12:31:51Z</dcterms:created>
  <dcterms:modified xsi:type="dcterms:W3CDTF">2018-12-05T17:54:24Z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0x0101008EA0DD88764B0E4AB76D59F1D439E1DB</vt:lpwstr>
  </property>
  <property fmtid="{D5CDD505-2E9C-101B-9397-08002B2CF9AE}" pid="3" name="Order">
    <vt:r8>36000</vt:r8>
  </property>
  <property fmtid="{D5CDD505-2E9C-101B-9397-08002B2CF9AE}" pid="4" name="xd_ProgID">
    <vt:lpwstr/>
  </property>
  <property fmtid="{D5CDD505-2E9C-101B-9397-08002B2CF9AE}" pid="5" name="_CopySource">
    <vt:lpwstr>https://gurobi.sharepoint.com/Marketing/Shared Documents/Templates/Presentations Templates/Widescreen Width PPT Template.pptx</vt:lpwstr>
  </property>
  <property fmtid="{D5CDD505-2E9C-101B-9397-08002B2CF9AE}" pid="6" name="TemplateUrl">
    <vt:lpwstr/>
  </property>
</Properties>
</file>